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0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 marR="0" algn="l" rtl="0">
      <a:lnSpc>
        <a:spcPct val="100000"/>
      </a:lnSpc>
      <a:spcBef>
        <a:spcPts val="0"/>
      </a:spcBef>
      <a:spcAft>
        <a:spcPts val="0"/>
      </a:spcAft>
    </a:defPPr>
    <a:lvl1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 baseline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651C3A-4460-11DB-9652-00E08161165F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6" d="100"/>
          <a:sy n="56" d="100"/>
        </p:scale>
        <p:origin x="13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3" name="Shape 3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4" name="Shape 4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5" name="Shape 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6" name="Shape 6"/>
          <p:cNvSpPr txBox="1">
            <a:spLocks noGrp="1"/>
          </p:cNvSpPr>
          <p:nvPr>
            <p:ph type="ftr" idx="11"/>
          </p:nvPr>
        </p:nvSpPr>
        <p:spPr>
          <a:xfrm>
            <a:off x="0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sldNum" idx="12"/>
          </p:nvPr>
        </p:nvSpPr>
        <p:spPr>
          <a:xfrm>
            <a:off x="3884612" y="8685211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25000"/>
              <a:buFont typeface="Arial"/>
              <a:buNone/>
            </a:pPr>
            <a:fld id="{00000000-1234-1234-1234-123412341234}" type="slidenum">
              <a:rPr lang="en-US" sz="1200" b="0" i="0" u="none" strike="noStrike" cap="none" baseline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lang="en-US" sz="1200" b="0" i="0" u="none" strike="noStrike" cap="none" baseline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14315506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29" name="Shape 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Doel;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Leerlingen inzicht geven in de basis van het ontstaan van landschappen op aarde, ter voorbereiding op hoofdstuk 5 het Nederlandse landschap.</a:t>
            </a:r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800" b="0" i="0" u="none" strike="noStrike" cap="none" baseline="0"/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Je kunt deze PowerPoint goed voor de start van hoofdstuk 5 het Nederlandse landschap inzetten.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Mogelijke voorbereidende vragen aan de leerlingen;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De wereld zonder Nederland?????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Hoe denk jij dat de wereld er miljoenen jaren geleden uit zag?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Hoe denk je dat Nederland er miljoenen jaren geleden uit zag?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Hoe denk je dat het Nederlandse landschap er 100 jaar geleden uit zag?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Hoe ziet de wereld er over 1000, 10.000, een miljoen jaar uit?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Hoe ziet het Nederlandse landschap er over 1000, 10.000 een miljoen jaar uit?</a:t>
            </a:r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800" b="0" i="0" u="none" strike="noStrike" cap="none" baseline="0"/>
          </a:p>
          <a:p>
            <a:pPr>
              <a:spcBef>
                <a:spcPts val="0"/>
              </a:spcBef>
              <a:buNone/>
            </a:pPr>
            <a:endParaRPr sz="18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40862885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3328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4" name="Shape 1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39925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Bespreek met leerlingen wat je op de tekeningen ziet gebeuren.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Convectiestromen die naar links en rechts stromen.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Welk effecten heeft dit op de aardkorst die er boven ligt?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m.b.v. de dia’s hierna kun je verder ingaan op platentektoniek en het verschuiven van continenten.</a:t>
            </a:r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800" b="0" i="0" u="none" strike="noStrike" cap="none" baseline="0"/>
          </a:p>
          <a:p>
            <a:pPr>
              <a:spcBef>
                <a:spcPts val="0"/>
              </a:spcBef>
              <a:buNone/>
            </a:pPr>
            <a:endParaRPr sz="18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31589839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19" name="Shape 1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sng" strike="noStrike" cap="none" baseline="0"/>
              <a:t>Informatie;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none" strike="noStrike" cap="none" baseline="0"/>
              <a:t>60% van de vulkanen bevinden zich onzichtbaar op de oceaanbodem.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none" strike="noStrike" cap="none" baseline="0"/>
              <a:t>Magma aan de oppervlakte heet lava.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none" strike="noStrike" cap="none" baseline="0"/>
              <a:t>Er zijn ongeveer 1500 vulkanen; waarvan 600 actief in de afgelopen 10.000 jaar.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none" strike="noStrike" cap="none" baseline="0"/>
              <a:t>Gemiddeld vinden er 60 vulkaanuitbarstingen per jaar plaats.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none" strike="noStrike" cap="none" baseline="0"/>
              <a:t>Indonesie heeft 100 vulkanen, ligt langs de rand van een plaat.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none" strike="noStrike" cap="none" baseline="0"/>
              <a:t>Australië heeft geen vulkaan, ligt in het centrum van een plaat.</a:t>
            </a:r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000" b="0" i="0" u="none" strike="noStrike" cap="none" baseline="0"/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sng" strike="noStrike" cap="none" baseline="0"/>
              <a:t>Mogelijke vragen;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/>
              <a:t>Wat is de grootste plaat?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/>
              <a:t>Waar bewegen platen uit elkaar? Wat ontstaat daar?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/>
              <a:t>Waar bewegen platen naar elkaar toe? Wat gebeurt daar?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/>
              <a:t>Waar schuiven platen langs elkaar? Wat gebeurt daar?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/>
              <a:t>Wat is het verschil tussen een continentale plaat en een oceanische plaat?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/>
              <a:t>Waarom schuift een oceanische plaat onder een continentale plaat?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/>
              <a:t>Waar komen de meeste vulkanen en aardbevingen voor? Waarom daar?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/>
              <a:t>Het gebied rond de grote oceaan langs de continenten wordt ook wel ‘ring of fire’ genoemd. Verklaar dit eens.</a:t>
            </a:r>
          </a:p>
          <a:p>
            <a:pPr>
              <a:spcBef>
                <a:spcPts val="0"/>
              </a:spcBef>
              <a:buNone/>
            </a:pPr>
            <a:endParaRPr sz="10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3116317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Mogelijke vragen;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Hoe komt het dat de aarde continu in beweging is?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Waar bewegen platen heel snel?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Waar ontstaat land?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waar verdwijnt land?</a:t>
            </a:r>
          </a:p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 baseline="0"/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800" b="0" i="0" u="none" strike="noStrike" cap="none" baseline="0"/>
          </a:p>
          <a:p>
            <a:pPr>
              <a:spcBef>
                <a:spcPts val="0"/>
              </a:spcBef>
              <a:buNone/>
            </a:pPr>
            <a:endParaRPr sz="18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3836410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Eventueel met de atlas er bij bekijken; 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Kaart ‘verschuiving der continenten’, GB 53</a:t>
            </a:r>
            <a:r>
              <a:rPr lang="en-US" sz="1800" b="0" i="0" u="none" strike="noStrike" cap="none" baseline="30000"/>
              <a:t>e</a:t>
            </a:r>
            <a:r>
              <a:rPr lang="en-US" sz="1800" b="0" i="0" u="none" strike="noStrike" cap="none" baseline="0"/>
              <a:t> druk 193A</a:t>
            </a:r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800" b="0" i="0" u="none" strike="noStrike" cap="none" baseline="0"/>
          </a:p>
          <a:p>
            <a:pPr marL="0" marR="0" lvl="0" indent="0" algn="l" rtl="0">
              <a:spcBef>
                <a:spcPts val="0"/>
              </a:spcBef>
              <a:buNone/>
            </a:pPr>
            <a:endParaRPr sz="1800" b="0" i="0" u="none" strike="noStrike" cap="none" baseline="0"/>
          </a:p>
          <a:p>
            <a:pPr>
              <a:spcBef>
                <a:spcPts val="0"/>
              </a:spcBef>
              <a:buNone/>
            </a:pPr>
            <a:endParaRPr sz="18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3594850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39" name="Shape 1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Bekijk met de leerlingen waar wat nu Nederland is ooit lag t.o.v. de evenaar. </a:t>
            </a:r>
          </a:p>
        </p:txBody>
      </p:sp>
    </p:spTree>
    <p:extLst>
      <p:ext uri="{BB962C8B-B14F-4D97-AF65-F5344CB8AC3E}">
        <p14:creationId xmlns:p14="http://schemas.microsoft.com/office/powerpoint/2010/main" val="1527538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46" name="Shape 1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Mogelijke vragen;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Wat kun je zeggen over de zeespiegelverandering in de geschiedenis van de aarde?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Wat kun je zeggen over het zeespiegelniveau van nu t.o.v. miljoenen jaren geleden?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Welke invloed heeft zeespiegelstijging op leven op aarde?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 b="0" i="0" u="none" strike="noStrike" cap="none" baseline="0"/>
              <a:t>Hoe komt het dat bij een temperatuurstijging van 1 graad op aarde in bepaalde gebieden juist droger wordt en in andere juist natter?</a:t>
            </a:r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800" b="0" i="0" u="none" strike="noStrike" cap="none" baseline="0"/>
          </a:p>
          <a:p>
            <a:pPr>
              <a:spcBef>
                <a:spcPts val="0"/>
              </a:spcBef>
              <a:buNone/>
            </a:pPr>
            <a:endParaRPr sz="18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31025269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53" name="Shape 1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none" strike="noStrike" cap="none" baseline="0"/>
              <a:t>Mogelijke vragen;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baseline="0"/>
              <a:t>‘God created the earth, but the dutch created the Netherlands’. Wat wordt met deze uitspraak bedoeld?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baseline="0"/>
              <a:t>Welke maatregelen heeft Nederland genomen, waardoor het plaatje met Amersfoort aan zee nog niet een feit is?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baseline="0"/>
              <a:t>Waardoor wordt Nederland ook wel het afvalputje van West-Europa genoemd?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baseline="0"/>
              <a:t>Hoe denk jij dat het Nederlandse landschap er 10.000 jaar geleden uit zag?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baseline="0"/>
              <a:t>Hoe denk je dat het Nederlandse landschap er 1000 jaar geleden uit zag?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baseline="0"/>
              <a:t>Hoe denk je dat het Nederlandse landschap er 100 jaar geleden uit zag?</a:t>
            </a:r>
          </a:p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000" b="0" i="0" u="none" strike="noStrike" cap="none" baseline="0"/>
              <a:t>Hoe ziet het Nederlandse landschap er over 1000, 10.000 een miljoen jaar uit?</a:t>
            </a:r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000" b="0" i="0" u="none" strike="noStrike" cap="none" baseline="0"/>
          </a:p>
          <a:p>
            <a:pPr>
              <a:spcBef>
                <a:spcPts val="0"/>
              </a:spcBef>
              <a:buNone/>
            </a:pPr>
            <a:endParaRPr sz="10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963690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38" name="Shape 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41212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724120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None/>
            </a:pPr>
            <a:endParaRPr/>
          </a:p>
        </p:txBody>
      </p:sp>
      <p:sp>
        <p:nvSpPr>
          <p:cNvPr id="52" name="Shape 52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val="24846025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8" name="Shape 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22860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docent:</a:t>
            </a:r>
          </a:p>
          <a:p>
            <a:pPr marL="22860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Onze aarde ontstond 4,6 miljard jaar geleden: </a:t>
            </a:r>
          </a:p>
          <a:p>
            <a:pPr marL="22860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Er ontstonden in een kleine nevel van heet gas en stof door samentrekking en zwaartekracht concentraties van deeltjes. </a:t>
            </a:r>
          </a:p>
          <a:p>
            <a:pPr marL="22860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De grootste massa die samenklonterde werd onze zon.</a:t>
            </a:r>
          </a:p>
          <a:p>
            <a:pPr marL="22860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Daar omheen botsten andere kleinere massa’s tegen elkaar en vormden zo acht grote planeten met manen, dwergplaneten, asteroïden, en planetoïden die in een schijf om de zon draaien.</a:t>
            </a:r>
          </a:p>
          <a:p>
            <a:pPr>
              <a:spcBef>
                <a:spcPts val="0"/>
              </a:spcBef>
              <a:buNone/>
            </a:pPr>
            <a:endParaRPr sz="18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13042057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none" strike="noStrike" cap="none" baseline="0"/>
              <a:t>Water op aarde maakte leven op aarde mogelijk.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none" strike="noStrike" cap="none" baseline="0"/>
              <a:t>De aarde heeft verschillende schillen (lagen).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none" strike="noStrike" cap="none" baseline="0"/>
              <a:t>De eerste 100 miljoen jaar vonden veel meteoriet inslagen plaats. Deze zorgden voor veel warmte op aarde.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none" strike="noStrike" cap="none" baseline="0"/>
              <a:t>De aarde smolt en ijzer zakte naar de diepte.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none" strike="noStrike" cap="none" baseline="0"/>
              <a:t>Er ontstond een kern van ijzer en een mantel.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none" strike="noStrike" cap="none" baseline="0"/>
              <a:t>De mantel had al een dunne harde laag (aardkorst).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none" strike="noStrike" cap="none" baseline="0"/>
              <a:t>Na de inslag van een zeer groot hemellichaam, slingerde er materiaal ruimte in. Dit materiaal klonterde samen en werd onze maan.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none" strike="noStrike" cap="none" baseline="0"/>
              <a:t>Daarna vond er opnieuw een enorme opwarming plaats.  Door het smelten en afkoelen ontstond een nieuwe lichtere gesteentelaag in de buurt van het aardoppervlak.</a:t>
            </a:r>
          </a:p>
          <a:p>
            <a:pPr>
              <a:spcBef>
                <a:spcPts val="0"/>
              </a:spcBef>
              <a:buNone/>
            </a:pPr>
            <a:endParaRPr sz="9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24122507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sng" strike="noStrike" cap="none" baseline="0"/>
              <a:t>Toelichting docent;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SzPct val="25000"/>
              <a:buFont typeface="Arial"/>
              <a:buNone/>
            </a:pPr>
            <a:r>
              <a:rPr lang="en-US" sz="1000" b="0" i="0" u="none" strike="noStrike" cap="none" baseline="0"/>
              <a:t>Opbouw van aarde in drie lagen: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/>
              <a:t>Aardkern; voornamelijk ijzer; temperaturen tussen de 3000</a:t>
            </a:r>
            <a:r>
              <a:rPr lang="en-US" sz="1000" b="0" i="0" u="none" strike="noStrike" cap="none" baseline="0">
                <a:latin typeface="Arial"/>
                <a:ea typeface="Arial"/>
                <a:cs typeface="Arial"/>
                <a:sym typeface="Arial"/>
              </a:rPr>
              <a:t>° C. en 5000 ° C.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>
                <a:latin typeface="Arial"/>
                <a:ea typeface="Arial"/>
                <a:cs typeface="Arial"/>
                <a:sym typeface="Arial"/>
              </a:rPr>
              <a:t>Aardmantel; veel magnesium en ijzer, temperaturen tussen de 2800 ° C bij de kern en 1800 °C. </a:t>
            </a:r>
          </a:p>
          <a:p>
            <a:pPr marL="0" marR="0" lvl="0" indent="0" algn="l" rtl="0">
              <a:lnSpc>
                <a:spcPct val="80000"/>
              </a:lnSpc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000" b="0" i="0" u="none" strike="noStrike" cap="none" baseline="0">
                <a:latin typeface="Arial"/>
                <a:ea typeface="Arial"/>
                <a:cs typeface="Arial"/>
                <a:sym typeface="Arial"/>
              </a:rPr>
              <a:t>Aardkorst; laag van gesteenten: oceanische korst (1 – 7 km dik) met zwaar gesteente; basalt  en continentale korst (30 – 70 km dik) met licht gesteente; graniet.</a:t>
            </a:r>
          </a:p>
          <a:p>
            <a:pPr>
              <a:spcBef>
                <a:spcPts val="0"/>
              </a:spcBef>
              <a:buNone/>
            </a:pPr>
            <a:endParaRPr sz="1000" b="0" i="0" u="none" strike="noStrike" cap="none" baseline="0"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103612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Shape 78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9" name="Shape 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docent: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none" strike="noStrike" cap="none" baseline="0"/>
              <a:t>Laat leerlingen alvast nadenken over de ontstaanswijze van diverse soorten steen;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800" b="0" i="0" u="none" strike="noStrike" cap="none" baseline="0"/>
              <a:t>Zandsteen,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800" b="0" i="0" u="none" strike="noStrike" cap="none" baseline="0"/>
              <a:t>Kalksteen,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800" b="0" i="0" u="none" strike="noStrike" cap="none" baseline="0"/>
              <a:t>Kleisteen,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800" b="0" i="0" u="none" strike="noStrike" cap="none" baseline="0"/>
              <a:t>Zoutsteen,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800" b="0" i="0" u="none" strike="noStrike" cap="none" baseline="0"/>
              <a:t>Leisteen,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800" b="0" i="0" u="none" strike="noStrike" cap="none" baseline="0"/>
              <a:t>Zoutsteen,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800" b="0" i="0" u="none" strike="noStrike" cap="none" baseline="0"/>
              <a:t>Marmer,</a:t>
            </a:r>
          </a:p>
          <a:p>
            <a:pPr marL="0" marR="0" lvl="0" indent="0" algn="l" rtl="0">
              <a:spcBef>
                <a:spcPts val="0"/>
              </a:spcBef>
              <a:buClr>
                <a:srgbClr val="000000"/>
              </a:buClr>
              <a:buSzPct val="100000"/>
              <a:buFont typeface="Arial"/>
              <a:buChar char="-"/>
            </a:pPr>
            <a:r>
              <a:rPr lang="en-US" sz="1800" b="0" i="0" u="none" strike="noStrike" cap="none" baseline="0"/>
              <a:t>Kristallen,</a:t>
            </a:r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1800" b="0" i="0" u="none" strike="noStrike" cap="none" baseline="0"/>
          </a:p>
          <a:p>
            <a:pPr marL="0" marR="0" lvl="0" indent="114300" algn="l" rtl="0">
              <a:spcBef>
                <a:spcPts val="0"/>
              </a:spcBef>
              <a:buFont typeface="Arial"/>
              <a:buNone/>
            </a:pPr>
            <a:endParaRPr sz="1800" b="0" i="0" u="none" strike="noStrike" cap="none" baseline="0"/>
          </a:p>
          <a:p>
            <a:pPr>
              <a:spcBef>
                <a:spcPts val="0"/>
              </a:spcBef>
              <a:buNone/>
            </a:pPr>
            <a:endParaRPr sz="18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4281475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Shape 87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8" name="Shape 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1800" b="0" i="0" u="sng" strike="noStrike" cap="none" baseline="0"/>
              <a:t>Toelichting docent;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none" strike="noStrike" cap="none" baseline="0"/>
              <a:t>Stollingsgesteenten; (afgekoelde en gestold magma)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sng" strike="noStrike" cap="none" baseline="0"/>
              <a:t>dieptegesteente;</a:t>
            </a:r>
            <a:r>
              <a:rPr lang="en-US" sz="900" b="0" i="0" u="none" strike="noStrike" cap="none" baseline="0"/>
              <a:t> vloeibaar magma stolt langzaam, tijd om grote kristallen te vormen, graniet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sng" strike="noStrike" cap="none" baseline="0"/>
              <a:t>uitvloeiingsgesteente;</a:t>
            </a:r>
            <a:r>
              <a:rPr lang="en-US" sz="900" b="0" i="0" u="none" strike="noStrike" cap="none" baseline="0"/>
              <a:t> ontstaan bij vulkanisme, lavastromen koelen snel af, stollen, geen tijd voor grote kristalvorming, basalt</a:t>
            </a:r>
          </a:p>
          <a:p>
            <a:pPr marL="0" marR="0" lvl="0" indent="0" algn="l" rtl="0">
              <a:spcBef>
                <a:spcPts val="0"/>
              </a:spcBef>
              <a:buSzPct val="25000"/>
              <a:buFont typeface="Arial"/>
              <a:buNone/>
            </a:pPr>
            <a:r>
              <a:rPr lang="en-US" sz="900" b="0" i="0" u="sng" strike="noStrike" cap="none" baseline="0"/>
              <a:t>Ganggesteente;</a:t>
            </a:r>
            <a:r>
              <a:rPr lang="en-US" sz="900" b="0" i="0" u="none" strike="noStrike" cap="none" baseline="0"/>
              <a:t> een tussenvorm van bovenste twee. Ontstaan door afkoeling van gesmolten magma in vulkanische gangen onder het aardoppervlak, sommige kristallen wel gegroeid andere niet, voorbeeld andesiet.</a:t>
            </a:r>
          </a:p>
          <a:p>
            <a:pPr marL="0" marR="0" lvl="0" indent="0" algn="l" rtl="0">
              <a:spcBef>
                <a:spcPts val="0"/>
              </a:spcBef>
              <a:buFont typeface="Arial"/>
              <a:buNone/>
            </a:pPr>
            <a:endParaRPr sz="900" b="0" i="0" u="none" strike="noStrike" cap="none" baseline="0"/>
          </a:p>
          <a:p>
            <a:pPr>
              <a:spcBef>
                <a:spcPts val="0"/>
              </a:spcBef>
              <a:buNone/>
            </a:pPr>
            <a:endParaRPr sz="900" b="0" i="0" u="none" strike="noStrike" cap="none" baseline="0"/>
          </a:p>
        </p:txBody>
      </p:sp>
    </p:spTree>
    <p:extLst>
      <p:ext uri="{BB962C8B-B14F-4D97-AF65-F5344CB8AC3E}">
        <p14:creationId xmlns:p14="http://schemas.microsoft.com/office/powerpoint/2010/main" val="15007780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rotWithShape="1"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4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799" cy="1752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6pPr>
            <a:lvl7pPr marL="34290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7pPr>
            <a:lvl8pPr marL="48006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8pPr>
            <a:lvl9pPr marL="66294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lang="en-US" sz="1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title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body" idx="1"/>
          </p:nvPr>
        </p:nvSpPr>
        <p:spPr>
          <a:xfrm>
            <a:off x="468312" y="1052512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742950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2pPr>
            <a:lvl3pPr marL="114300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4pPr>
            <a:lvl5pPr marL="205740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5pPr>
            <a:lvl6pPr marL="251460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6pPr>
            <a:lvl7pPr marL="342900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7pPr>
            <a:lvl8pPr marL="480060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8pPr>
            <a:lvl9pPr marL="662940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lang="en-US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lang="en-US" sz="1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468312" y="1052512"/>
            <a:ext cx="8229600" cy="4525961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342900" marR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1pPr>
            <a:lvl2pPr marL="742950" marR="0" indent="-10795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2pPr>
            <a:lvl3pPr marL="1143000" marR="0" indent="-762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•"/>
              <a:defRPr/>
            </a:lvl3pPr>
            <a:lvl4pPr marL="16002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–"/>
              <a:defRPr/>
            </a:lvl4pPr>
            <a:lvl5pPr marL="20574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5pPr>
            <a:lvl6pPr marL="25146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6pPr>
            <a:lvl7pPr marL="34290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7pPr>
            <a:lvl8pPr marL="48006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8pPr>
            <a:lvl9pPr marL="6629400" marR="0" indent="-101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Char char="»"/>
              <a:defRPr/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xfrm>
            <a:off x="457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xfrm>
            <a:off x="3124200" y="6245225"/>
            <a:ext cx="2895600" cy="47624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1pPr>
            <a:lvl2pPr marL="4572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2pPr>
            <a:lvl3pPr marL="914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3pPr>
            <a:lvl4pPr marL="13716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4pPr>
            <a:lvl5pPr marL="1828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5pPr>
            <a:lvl6pPr marL="2286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6pPr>
            <a:lvl7pPr marL="32004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7pPr>
            <a:lvl8pPr marL="45720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8pPr>
            <a:lvl9pPr marL="6400800" marR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6553200" y="6245225"/>
            <a:ext cx="2133599" cy="47624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fld id="{00000000-1234-1234-1234-123412341234}" type="slidenum">
              <a:rPr lang="en-US" sz="1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‹nr.›</a:t>
            </a:fld>
            <a:endParaRPr lang="en-US" sz="1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sldNum="0" hdr="0" ftr="0" dt="0"/>
  <p:txStyles>
    <p:title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algn="l" rtl="0">
        <a:lnSpc>
          <a:spcPct val="100000"/>
        </a:lnSpc>
        <a:spcBef>
          <a:spcPts val="0"/>
        </a:spcBef>
        <a:spcAft>
          <a:spcPts val="0"/>
        </a:spcAft>
      </a:defPPr>
      <a:lvl1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 baseline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g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ctrTitle"/>
          </p:nvPr>
        </p:nvSpPr>
        <p:spPr>
          <a:xfrm>
            <a:off x="323850" y="2565400"/>
            <a:ext cx="8496299" cy="147002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36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wereld zonder Nederland?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>
            <a:off x="468312" y="981075"/>
            <a:ext cx="8229600" cy="9540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Sedimentgesteenten..</a:t>
            </a:r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>
            <a:off x="0" y="4697412"/>
            <a:ext cx="9144000" cy="216058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Samengeperst zand of klei afgezet door water, wind of ijs.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   zandsteen of kleisteen (schalie)</a:t>
            </a:r>
            <a:b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 zee, meren, rivieren of woestijnen door druk van bovenste lagen ontstaat hard gesteente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zoutsteen, kalksteen, bruinkool of steenkool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achtergebleven mineralen of opeenhoping van organisch materiaal</a:t>
            </a: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2" name="Shape 9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66725" y="1570037"/>
            <a:ext cx="3887786" cy="3009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Shape 9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570412" y="1570037"/>
            <a:ext cx="3889375" cy="3011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>
            <a:spLocks noGrp="1"/>
          </p:cNvSpPr>
          <p:nvPr>
            <p:ph type="title"/>
          </p:nvPr>
        </p:nvSpPr>
        <p:spPr>
          <a:xfrm>
            <a:off x="457200" y="9810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Metamorf gesteente</a:t>
            </a:r>
          </a:p>
        </p:txBody>
      </p:sp>
      <p:sp>
        <p:nvSpPr>
          <p:cNvPr id="99" name="Shape 99"/>
          <p:cNvSpPr txBox="1">
            <a:spLocks noGrp="1"/>
          </p:cNvSpPr>
          <p:nvPr>
            <p:ph type="body" idx="1"/>
          </p:nvPr>
        </p:nvSpPr>
        <p:spPr>
          <a:xfrm>
            <a:off x="468312" y="4868862"/>
            <a:ext cx="8388349" cy="15843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Stollings- of sedimentsgesteenten die later in de aardkorst onder grote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druk en warmte zijn veranderd van vorm (=metamorf).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Uit kalksteen kan marmer ontstaan.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Uit schalie (kleisteen) kan leisteen ontstaan.</a:t>
            </a:r>
          </a:p>
        </p:txBody>
      </p:sp>
      <p:pic>
        <p:nvPicPr>
          <p:cNvPr id="100" name="Shape 10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7087" y="1484312"/>
            <a:ext cx="4403725" cy="30114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Shape 10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35600" y="1484312"/>
            <a:ext cx="2409824" cy="30289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>
            <a:spLocks noGrp="1"/>
          </p:cNvSpPr>
          <p:nvPr>
            <p:ph type="title"/>
          </p:nvPr>
        </p:nvSpPr>
        <p:spPr>
          <a:xfrm>
            <a:off x="457200" y="9810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Warmtebronnen voor de aarde</a:t>
            </a:r>
          </a:p>
        </p:txBody>
      </p:sp>
      <p:sp>
        <p:nvSpPr>
          <p:cNvPr id="107" name="Shape 107"/>
          <p:cNvSpPr txBox="1">
            <a:spLocks noGrp="1"/>
          </p:cNvSpPr>
          <p:nvPr>
            <p:ph type="body" idx="1"/>
          </p:nvPr>
        </p:nvSpPr>
        <p:spPr>
          <a:xfrm>
            <a:off x="0" y="1484312"/>
            <a:ext cx="8964612" cy="452596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Uitwendige krachten; meteorietinslagen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Inwendige krachten; radioactiviteit van gesteenten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Hete vaste gesteente verplaatst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zich langzaam (enkele cm. per jaar)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richting aardoppervlak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8" name="Shape 10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59337" y="2565400"/>
            <a:ext cx="4124325" cy="413226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Shape 10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07950" y="3376612"/>
            <a:ext cx="4752974" cy="32924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0" y="981075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Aarde continu in beweging, groeien en afbreken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179386" y="5589587"/>
            <a:ext cx="8697911" cy="1150936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Door endogene krachten ontstaan breuken in de aardkorst.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stukken aardkorst tussen de breuken heten schollen of platen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 bestaan uit oceanische en continentale platen</a:t>
            </a: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6" name="Shape 1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2987" y="1416050"/>
            <a:ext cx="6985000" cy="42465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>
            <a:spLocks noGrp="1"/>
          </p:cNvSpPr>
          <p:nvPr>
            <p:ph type="title"/>
          </p:nvPr>
        </p:nvSpPr>
        <p:spPr>
          <a:xfrm>
            <a:off x="457200" y="981075"/>
            <a:ext cx="8435975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Aarde continu in beweging, groeien en afbreken</a:t>
            </a:r>
          </a:p>
        </p:txBody>
      </p:sp>
      <p:pic>
        <p:nvPicPr>
          <p:cNvPr id="122" name="Shape 12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50" y="1758950"/>
            <a:ext cx="8964612" cy="49101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0" y="981075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Van één werelddeel naar meerdere werelddelen</a:t>
            </a:r>
          </a:p>
        </p:txBody>
      </p:sp>
      <p:pic>
        <p:nvPicPr>
          <p:cNvPr id="128" name="Shape 12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7950" y="2425700"/>
            <a:ext cx="4535487" cy="3784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Shape 1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87900" y="2420936"/>
            <a:ext cx="4248149" cy="3781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457200" y="9810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waar was Nederland?</a:t>
            </a:r>
          </a:p>
        </p:txBody>
      </p:sp>
      <p:pic>
        <p:nvPicPr>
          <p:cNvPr id="135" name="Shape 13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657350"/>
            <a:ext cx="4762499" cy="52006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Shape 136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435600" y="1341437"/>
            <a:ext cx="3227386" cy="55165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>
            <a:spLocks noGrp="1"/>
          </p:cNvSpPr>
          <p:nvPr>
            <p:ph type="title"/>
          </p:nvPr>
        </p:nvSpPr>
        <p:spPr>
          <a:xfrm>
            <a:off x="0" y="981075"/>
            <a:ext cx="9082087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Effecten van temperatuur- en zeespiegelstijging</a:t>
            </a: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lang="en-US" sz="24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" name="Shape 1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1484312"/>
            <a:ext cx="3849686" cy="4190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Shape 1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43312" y="2205036"/>
            <a:ext cx="5500687" cy="28209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 txBox="1">
            <a:spLocks noGrp="1"/>
          </p:cNvSpPr>
          <p:nvPr>
            <p:ph type="title"/>
          </p:nvPr>
        </p:nvSpPr>
        <p:spPr>
          <a:xfrm>
            <a:off x="457200" y="981075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En waar blijft Nederland?</a:t>
            </a:r>
          </a:p>
        </p:txBody>
      </p:sp>
      <p:pic>
        <p:nvPicPr>
          <p:cNvPr id="149" name="Shape 14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775" y="1484312"/>
            <a:ext cx="4337050" cy="5302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Shape 15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95737" y="4260850"/>
            <a:ext cx="5040312" cy="24558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>
            <a:spLocks noGrp="1"/>
          </p:cNvSpPr>
          <p:nvPr>
            <p:ph type="title"/>
          </p:nvPr>
        </p:nvSpPr>
        <p:spPr>
          <a:xfrm>
            <a:off x="468312" y="981075"/>
            <a:ext cx="8229600" cy="5492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Planeet aarde, hoe komen we er aan?</a:t>
            </a:r>
            <a:r>
              <a:rPr lang="en-US" sz="24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32" name="Shape 3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76511" y="4437062"/>
            <a:ext cx="3290886" cy="22209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Shape 3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55875" y="1484312"/>
            <a:ext cx="2597150" cy="28527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3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995987" y="2952750"/>
            <a:ext cx="2824162" cy="3716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3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9386" y="2708275"/>
            <a:ext cx="2300286" cy="3933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Wanneer en hoe is het allemaal ontstaan?</a:t>
            </a:r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179386" y="5229225"/>
            <a:ext cx="8229600" cy="13684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Oerknal 10.000 miljoen jaar geleden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Gebergten en oceanen gevormd in miljoenen jaren</a:t>
            </a:r>
          </a:p>
          <a:p>
            <a:pPr marL="342900" marR="0" lvl="0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Meteorietinslag verandert het landschap en de omgeving in een paar seconden</a:t>
            </a:r>
          </a:p>
          <a:p>
            <a:pPr marL="342900" marR="0" lvl="0" indent="-215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Shape 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36511" y="1412875"/>
            <a:ext cx="5113337" cy="34337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" name="Shape 4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27537" y="1412875"/>
            <a:ext cx="4716462" cy="3443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Hoe weten (meten) we dat ?</a:t>
            </a:r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250825" y="1916111"/>
            <a:ext cx="8243886" cy="3644899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sng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Geologie =</a:t>
            </a: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Wetenschap die de geschiedenis en de ontwikkeling van de aarde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Bestudeert.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sng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Actualiteitsprincipe =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Het heden vormt de sleutel naar het verleden; processen herhalen zich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voortdurend, processen die we nu zien, hebben zich vroeger ook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voorgedaan (bijvoorbeeld een rivier die door het landschap snijdt).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(Schotse geoloog Hutton)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0" y="1062037"/>
            <a:ext cx="91440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aarde ontstond…</a:t>
            </a:r>
          </a:p>
        </p:txBody>
      </p:sp>
      <p:sp>
        <p:nvSpPr>
          <p:cNvPr id="55" name="Shape 55"/>
          <p:cNvSpPr txBox="1">
            <a:spLocks noGrp="1"/>
          </p:cNvSpPr>
          <p:nvPr>
            <p:ph type="body" idx="1"/>
          </p:nvPr>
        </p:nvSpPr>
        <p:spPr>
          <a:xfrm>
            <a:off x="0" y="2349500"/>
            <a:ext cx="9144000" cy="2376487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… 4,6 miljard jaar geleden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Door samentrekking en zwaartekracht ontstonden concentraties van deeltjes gas en stof.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grootste massa werd onze zon.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Daaromheen botsten andere kleinere massa’s en acht grote planeten die om de zon draaien.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 aarde wel leven en op andere planeten niet..</a:t>
            </a:r>
          </a:p>
        </p:txBody>
      </p:sp>
      <p:sp>
        <p:nvSpPr>
          <p:cNvPr id="61" name="Shape 61"/>
          <p:cNvSpPr txBox="1">
            <a:spLocks noGrp="1"/>
          </p:cNvSpPr>
          <p:nvPr>
            <p:ph type="body" idx="1"/>
          </p:nvPr>
        </p:nvSpPr>
        <p:spPr>
          <a:xfrm>
            <a:off x="0" y="4868862"/>
            <a:ext cx="8697911" cy="1871662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Aanwezigheid van water.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Aanwezigheid van verschillende lagen:</a:t>
            </a:r>
            <a:b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ontstaan door herhaaldelijke inslagen van meteorieten en andere hemellichamen, waardoor aarde steeds warmer werd, smolt, afkoelde en laag voor laag opbouwde.</a:t>
            </a:r>
          </a:p>
        </p:txBody>
      </p:sp>
      <p:pic>
        <p:nvPicPr>
          <p:cNvPr id="62" name="Shape 6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50825" y="1700211"/>
            <a:ext cx="8572500" cy="3009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Opbouw van de aarde</a:t>
            </a:r>
          </a:p>
        </p:txBody>
      </p:sp>
      <p:pic>
        <p:nvPicPr>
          <p:cNvPr id="68" name="Shape 6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95511" y="1700211"/>
            <a:ext cx="4762499" cy="499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99060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Wat vertelt een steen?</a:t>
            </a:r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>
            <a:off x="0" y="1484312"/>
            <a:ext cx="9144000" cy="79057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Stenen vertellen je meer over de geologische geschiedenis van dat gebied.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1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Je vindt een stuk marmer hoog in de bergen, dan weet je, dat hier vroeger….</a:t>
            </a: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sng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Shape 75"/>
          <p:cNvSpPr txBox="1"/>
          <p:nvPr/>
        </p:nvSpPr>
        <p:spPr>
          <a:xfrm>
            <a:off x="179386" y="4437062"/>
            <a:ext cx="4572000" cy="1616074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sng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De aardkorst is opgebouwd uit drie soorten gesteenten: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Stollingsgesteenten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Sedimentgesteenten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•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Metamorfe gesteenten</a:t>
            </a:r>
          </a:p>
        </p:txBody>
      </p:sp>
      <p:pic>
        <p:nvPicPr>
          <p:cNvPr id="76" name="Shape 7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16462" y="2322511"/>
            <a:ext cx="3143249" cy="434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Shape 81"/>
          <p:cNvSpPr txBox="1">
            <a:spLocks noGrp="1"/>
          </p:cNvSpPr>
          <p:nvPr>
            <p:ph type="title"/>
          </p:nvPr>
        </p:nvSpPr>
        <p:spPr>
          <a:xfrm>
            <a:off x="468312" y="990600"/>
            <a:ext cx="8229600" cy="493711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Stollingsgesteenten </a:t>
            </a:r>
            <a:r>
              <a:rPr lang="en-US" sz="2400" b="1" i="0" u="none" strike="noStrike" cap="none" baseline="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(afgekoelde en gestold magma)</a:t>
            </a:r>
            <a:r>
              <a:rPr lang="en-US" sz="2400" b="1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82" name="Shape 82"/>
          <p:cNvSpPr txBox="1">
            <a:spLocks noGrp="1"/>
          </p:cNvSpPr>
          <p:nvPr>
            <p:ph type="body" idx="1"/>
          </p:nvPr>
        </p:nvSpPr>
        <p:spPr>
          <a:xfrm>
            <a:off x="107950" y="1773236"/>
            <a:ext cx="7200900" cy="4724400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Graniet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	vloeibaar magma stolt langzaam,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geen grote kristallen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-    Basalt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    	vulkanisme,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lavastromen koelen snel af,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stollen,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geen kristalvorming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Char char="-"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Andesiet</a:t>
            </a:r>
            <a:b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afkoeling van gesmolten magma in vulkanische 	gangen onder het aardoppervlak, 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ct val="25000"/>
              <a:buFont typeface="Arial"/>
              <a:buNone/>
            </a:pPr>
            <a:r>
              <a:rPr lang="en-US" sz="2000" b="0" i="0" u="none" strike="noStrike" cap="none" baseline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		wel en geen kristalvorming.</a:t>
            </a: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2900" marR="0" lvl="0" indent="-2159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endParaRPr sz="2000" b="0" i="0" u="none" strike="noStrike" cap="none" baseline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3" name="Shape 8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16687" y="1628775"/>
            <a:ext cx="1655761" cy="1443037"/>
          </a:xfrm>
          <a:prstGeom prst="rect">
            <a:avLst/>
          </a:prstGeom>
          <a:noFill/>
          <a:ln>
            <a:noFill/>
          </a:ln>
        </p:spPr>
      </p:pic>
      <p:pic>
        <p:nvPicPr>
          <p:cNvPr id="84" name="Shape 8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516687" y="3214686"/>
            <a:ext cx="2457449" cy="1606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Shape 8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516687" y="4941887"/>
            <a:ext cx="2070099" cy="172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name="Geo_Sjabloon[1]">
  <a:themeElements>
    <a:clrScheme name="Geo_Sjabloon[1]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BBE0E3"/>
      </a:accent4>
      <a:accent5>
        <a:srgbClr val="333399"/>
      </a:accent5>
      <a:accent6>
        <a:srgbClr val="FFFFFF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1365</Words>
  <Application>Microsoft Office PowerPoint</Application>
  <PresentationFormat>Diavoorstelling (4:3)</PresentationFormat>
  <Paragraphs>175</Paragraphs>
  <Slides>18</Slides>
  <Notes>18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18</vt:i4>
      </vt:variant>
    </vt:vector>
  </HeadingPairs>
  <TitlesOfParts>
    <vt:vector size="20" baseType="lpstr">
      <vt:lpstr>Arial</vt:lpstr>
      <vt:lpstr>Geo_Sjabloon[1]</vt:lpstr>
      <vt:lpstr>De wereld zonder Nederland?</vt:lpstr>
      <vt:lpstr>Planeet aarde, hoe komen we er aan? </vt:lpstr>
      <vt:lpstr>Wanneer en hoe is het allemaal ontstaan?</vt:lpstr>
      <vt:lpstr>Hoe weten (meten) we dat ?</vt:lpstr>
      <vt:lpstr>de aarde ontstond…</vt:lpstr>
      <vt:lpstr>Op aarde wel leven en op andere planeten niet..</vt:lpstr>
      <vt:lpstr>Opbouw van de aarde</vt:lpstr>
      <vt:lpstr>Wat vertelt een steen?</vt:lpstr>
      <vt:lpstr>Stollingsgesteenten (afgekoelde en gestold magma) </vt:lpstr>
      <vt:lpstr>Sedimentgesteenten..</vt:lpstr>
      <vt:lpstr>Metamorf gesteente</vt:lpstr>
      <vt:lpstr>Warmtebronnen voor de aarde</vt:lpstr>
      <vt:lpstr>Aarde continu in beweging, groeien en afbreken</vt:lpstr>
      <vt:lpstr>Aarde continu in beweging, groeien en afbreken</vt:lpstr>
      <vt:lpstr>Van één werelddeel naar meerdere werelddelen</vt:lpstr>
      <vt:lpstr>En waar was Nederland?</vt:lpstr>
      <vt:lpstr>Effecten van temperatuur- en zeespiegelstijging </vt:lpstr>
      <vt:lpstr>En waar blijft Nederland?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 wereld zonder Nederland?</dc:title>
  <dc:creator>lein47</dc:creator>
  <cp:lastModifiedBy>Maarten Kruijer</cp:lastModifiedBy>
  <cp:revision>1</cp:revision>
  <dcterms:modified xsi:type="dcterms:W3CDTF">2015-08-11T11:52:24Z</dcterms:modified>
</cp:coreProperties>
</file>